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748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306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B1600E-4622-457F-A822-CB72BF164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78DD-30E4-4471-B34C-213FCE688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7C909-7BC6-48C0-8F32-C18AB33EC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7883-C46F-4015-AD3F-075A726A73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27EC4-1B64-42C2-A3E2-EF63C9E78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D0B94-5D51-42EC-881D-0E118A2EE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015D5-03EE-4642-AF5E-3C57EE99F0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5812D-2316-485F-A014-654863D48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2555D-1123-4643-BAE2-D3D0AE793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02D-A1DB-43B6-8551-700A8BB8F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95CB-2200-4B18-87ED-0047093CA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DBD8B5-89D5-4A38-B2C5-9BCAAC2374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acher_and_the_Rockbots__Food_Chain.mp3" TargetMode="External"/><Relationship Id="rId2" Type="http://schemas.openxmlformats.org/officeDocument/2006/relationships/hyperlink" Target="http://www.gould.edu.au/foodwebs/marine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Ice%20Unit.docx" TargetMode="External"/><Relationship Id="rId4" Type="http://schemas.openxmlformats.org/officeDocument/2006/relationships/hyperlink" Target="BP%20worksheet1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963" y="212292"/>
            <a:ext cx="8783782" cy="1470025"/>
          </a:xfrm>
        </p:spPr>
        <p:txBody>
          <a:bodyPr/>
          <a:lstStyle/>
          <a:p>
            <a:r>
              <a:rPr lang="en-US" sz="5400" dirty="0" smtClean="0">
                <a:latin typeface="Informal Roman" pitchFamily="66" charset="0"/>
              </a:rPr>
              <a:t>Energy Flow, Where Does it Go?</a:t>
            </a:r>
            <a:endParaRPr lang="en-US" sz="5400" dirty="0">
              <a:latin typeface="Informal Roman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3891" y="5764213"/>
            <a:ext cx="6400800" cy="816696"/>
          </a:xfrm>
        </p:spPr>
        <p:txBody>
          <a:bodyPr/>
          <a:lstStyle/>
          <a:p>
            <a:r>
              <a:rPr lang="en-US" sz="1800" dirty="0" smtClean="0"/>
              <a:t>Brittany </a:t>
            </a:r>
            <a:r>
              <a:rPr lang="en-US" sz="1800" dirty="0" err="1" smtClean="0"/>
              <a:t>Hettrick</a:t>
            </a:r>
            <a:r>
              <a:rPr lang="en-US" sz="1800" dirty="0" smtClean="0"/>
              <a:t> and Jennifer White</a:t>
            </a:r>
          </a:p>
          <a:p>
            <a:r>
              <a:rPr lang="en-US" sz="1800" dirty="0" smtClean="0"/>
              <a:t>Blue Springs School District</a:t>
            </a:r>
            <a:endParaRPr lang="en-US" sz="1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854" y="1489364"/>
            <a:ext cx="4211781" cy="42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Engage: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33855" cy="921327"/>
          </a:xfrm>
        </p:spPr>
        <p:txBody>
          <a:bodyPr/>
          <a:lstStyle/>
          <a:p>
            <a:r>
              <a:rPr lang="en-US" dirty="0" smtClean="0"/>
              <a:t>Read Aloud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384" y="2292061"/>
            <a:ext cx="4463416" cy="36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091" y="1246909"/>
            <a:ext cx="795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Interactive Activity- </a:t>
            </a:r>
            <a:r>
              <a:rPr lang="en-US" sz="2400" i="1" dirty="0" smtClean="0"/>
              <a:t>Energy Flow, Where Does it Go?</a:t>
            </a:r>
            <a:endParaRPr lang="en-US" sz="2400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080" y="1960418"/>
            <a:ext cx="5270575" cy="481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7164" y="595745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Macaroni in baggies for “Rabbits” to eat.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5928" y="4405745"/>
            <a:ext cx="224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“Rabbits” collect 2 baggies. I bag is discarded.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3019" y="3394363"/>
            <a:ext cx="2050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“Foxes” collect 3 baggies. 1 bag is discarded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73237" y="2341419"/>
            <a:ext cx="1108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“Bears” collect 4 baggies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 rot="17777613">
            <a:off x="1259212" y="3616903"/>
            <a:ext cx="33576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75509"/>
          </a:xfrm>
        </p:spPr>
        <p:txBody>
          <a:bodyPr/>
          <a:lstStyle/>
          <a:p>
            <a:r>
              <a:rPr lang="en-US" dirty="0" smtClean="0"/>
              <a:t>Students will learn about the energy pyramid while constructing a vocabulary foldable.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162" y="2743200"/>
            <a:ext cx="4991965" cy="397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Elaborate: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23942" r="21233" b="7884"/>
          <a:stretch>
            <a:fillRect/>
          </a:stretch>
        </p:blipFill>
        <p:spPr bwMode="auto">
          <a:xfrm>
            <a:off x="457198" y="1263535"/>
            <a:ext cx="8341381" cy="533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Evaluate: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6108" t="34564" r="5540" b="35890"/>
          <a:stretch>
            <a:fillRect/>
          </a:stretch>
        </p:blipFill>
        <p:spPr bwMode="auto">
          <a:xfrm>
            <a:off x="235527" y="2549237"/>
            <a:ext cx="86175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8036" y="1440873"/>
            <a:ext cx="681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GPS Activity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Activities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6582" y="1537854"/>
            <a:ext cx="7647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hlinkClick r:id="rId2"/>
              </a:rPr>
              <a:t>Marine Food Chain Activity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hlinkClick r:id="rId3" action="ppaction://hlinkfile"/>
              </a:rPr>
              <a:t>Teacher and the </a:t>
            </a:r>
            <a:r>
              <a:rPr lang="en-US" sz="2000" dirty="0" err="1" smtClean="0">
                <a:hlinkClick r:id="rId3" action="ppaction://hlinkfile"/>
              </a:rPr>
              <a:t>Rockbots</a:t>
            </a:r>
            <a:r>
              <a:rPr lang="en-US" sz="2000" dirty="0" smtClean="0">
                <a:hlinkClick r:id="rId3" action="ppaction://hlinkfile"/>
              </a:rPr>
              <a:t>- Food Chain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hlinkClick r:id="rId4" action="ppaction://hlinkfile"/>
              </a:rPr>
              <a:t>BrainPOP</a:t>
            </a:r>
            <a:r>
              <a:rPr lang="en-US" sz="2000" dirty="0" smtClean="0">
                <a:hlinkClick r:id="rId4" action="ppaction://hlinkfile"/>
              </a:rPr>
              <a:t>- Food Chain Activity Sheet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hlinkClick r:id="rId5" action="ppaction://hlinkfile"/>
              </a:rPr>
              <a:t>Flow of Energy Group Paper (</a:t>
            </a:r>
            <a:r>
              <a:rPr lang="en-US" sz="2000" dirty="0" err="1" smtClean="0">
                <a:hlinkClick r:id="rId5" action="ppaction://hlinkfile"/>
              </a:rPr>
              <a:t>B.Hettrick</a:t>
            </a:r>
            <a:r>
              <a:rPr lang="en-US" sz="2000" dirty="0" smtClean="0">
                <a:hlinkClick r:id="rId5" action="ppaction://hlinkfile"/>
              </a:rPr>
              <a:t> and </a:t>
            </a:r>
            <a:r>
              <a:rPr lang="en-US" sz="2000" dirty="0" err="1" smtClean="0">
                <a:hlinkClick r:id="rId5" action="ppaction://hlinkfile"/>
              </a:rPr>
              <a:t>J.White</a:t>
            </a:r>
            <a:r>
              <a:rPr lang="en-US" sz="2000" dirty="0" smtClean="0">
                <a:hlinkClick r:id="rId5" action="ppaction://hlinkfile"/>
              </a:rPr>
              <a:t>)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 t="22323"/>
          <a:stretch>
            <a:fillRect/>
          </a:stretch>
        </p:blipFill>
        <p:spPr bwMode="auto">
          <a:xfrm>
            <a:off x="2341418" y="3061854"/>
            <a:ext cx="6102927" cy="35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7semicircleflower">
  <a:themeElements>
    <a:clrScheme name="Default Design 4">
      <a:dk1>
        <a:srgbClr val="000000"/>
      </a:dk1>
      <a:lt1>
        <a:srgbClr val="9ACD32"/>
      </a:lt1>
      <a:dk2>
        <a:srgbClr val="000000"/>
      </a:dk2>
      <a:lt2>
        <a:srgbClr val="919191"/>
      </a:lt2>
      <a:accent1>
        <a:srgbClr val="7DA627"/>
      </a:accent1>
      <a:accent2>
        <a:srgbClr val="DEAA22"/>
      </a:accent2>
      <a:accent3>
        <a:srgbClr val="CAE3AD"/>
      </a:accent3>
      <a:accent4>
        <a:srgbClr val="000000"/>
      </a:accent4>
      <a:accent5>
        <a:srgbClr val="BFD0AC"/>
      </a:accent5>
      <a:accent6>
        <a:srgbClr val="C99A1E"/>
      </a:accent6>
      <a:hlink>
        <a:srgbClr val="2734A4"/>
      </a:hlink>
      <a:folHlink>
        <a:srgbClr val="A426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9ACD32"/>
        </a:lt1>
        <a:dk2>
          <a:srgbClr val="000000"/>
        </a:dk2>
        <a:lt2>
          <a:srgbClr val="919191"/>
        </a:lt2>
        <a:accent1>
          <a:srgbClr val="CEE79C"/>
        </a:accent1>
        <a:accent2>
          <a:srgbClr val="C4DC23"/>
        </a:accent2>
        <a:accent3>
          <a:srgbClr val="CAE3AD"/>
        </a:accent3>
        <a:accent4>
          <a:srgbClr val="000000"/>
        </a:accent4>
        <a:accent5>
          <a:srgbClr val="E3F1CB"/>
        </a:accent5>
        <a:accent6>
          <a:srgbClr val="B1C71F"/>
        </a:accent6>
        <a:hlink>
          <a:srgbClr val="719824"/>
        </a:hlink>
        <a:folHlink>
          <a:srgbClr val="526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9ACD32"/>
        </a:lt1>
        <a:dk2>
          <a:srgbClr val="000000"/>
        </a:dk2>
        <a:lt2>
          <a:srgbClr val="919191"/>
        </a:lt2>
        <a:accent1>
          <a:srgbClr val="5BCBD8"/>
        </a:accent1>
        <a:accent2>
          <a:srgbClr val="D2E54D"/>
        </a:accent2>
        <a:accent3>
          <a:srgbClr val="CAE3AD"/>
        </a:accent3>
        <a:accent4>
          <a:srgbClr val="000000"/>
        </a:accent4>
        <a:accent5>
          <a:srgbClr val="B5E2E9"/>
        </a:accent5>
        <a:accent6>
          <a:srgbClr val="BECF45"/>
        </a:accent6>
        <a:hlink>
          <a:srgbClr val="6C9023"/>
        </a:hlink>
        <a:folHlink>
          <a:srgbClr val="1D72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9ACD32"/>
        </a:lt1>
        <a:dk2>
          <a:srgbClr val="000000"/>
        </a:dk2>
        <a:lt2>
          <a:srgbClr val="919191"/>
        </a:lt2>
        <a:accent1>
          <a:srgbClr val="E4774D"/>
        </a:accent1>
        <a:accent2>
          <a:srgbClr val="CB59D8"/>
        </a:accent2>
        <a:accent3>
          <a:srgbClr val="CAE3AD"/>
        </a:accent3>
        <a:accent4>
          <a:srgbClr val="000000"/>
        </a:accent4>
        <a:accent5>
          <a:srgbClr val="EFBDB2"/>
        </a:accent5>
        <a:accent6>
          <a:srgbClr val="B850C4"/>
        </a:accent6>
        <a:hlink>
          <a:srgbClr val="5D7C1D"/>
        </a:hlink>
        <a:folHlink>
          <a:srgbClr val="2385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9ACD32"/>
        </a:lt1>
        <a:dk2>
          <a:srgbClr val="000000"/>
        </a:dk2>
        <a:lt2>
          <a:srgbClr val="919191"/>
        </a:lt2>
        <a:accent1>
          <a:srgbClr val="7DA627"/>
        </a:accent1>
        <a:accent2>
          <a:srgbClr val="DEAA22"/>
        </a:accent2>
        <a:accent3>
          <a:srgbClr val="CAE3AD"/>
        </a:accent3>
        <a:accent4>
          <a:srgbClr val="000000"/>
        </a:accent4>
        <a:accent5>
          <a:srgbClr val="BFD0AC"/>
        </a:accent5>
        <a:accent6>
          <a:srgbClr val="C99A1E"/>
        </a:accent6>
        <a:hlink>
          <a:srgbClr val="2734A4"/>
        </a:hlink>
        <a:folHlink>
          <a:srgbClr val="A426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017semicircleflower</Template>
  <TotalTime>49</TotalTime>
  <Words>127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017semicircleflower</vt:lpstr>
      <vt:lpstr>Energy Flow, Where Does it Go?</vt:lpstr>
      <vt:lpstr>Engage:</vt:lpstr>
      <vt:lpstr>Explore</vt:lpstr>
      <vt:lpstr>Explain:</vt:lpstr>
      <vt:lpstr>Elaborate:</vt:lpstr>
      <vt:lpstr>Evaluate:</vt:lpstr>
      <vt:lpstr>Additional Activities</vt:lpstr>
    </vt:vector>
  </TitlesOfParts>
  <Company>Rockhurst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Flow, Where Does it Go?</dc:title>
  <dc:creator>ruevent7</dc:creator>
  <cp:lastModifiedBy>ruevent7</cp:lastModifiedBy>
  <cp:revision>13</cp:revision>
  <dcterms:created xsi:type="dcterms:W3CDTF">2009-07-29T15:39:08Z</dcterms:created>
  <dcterms:modified xsi:type="dcterms:W3CDTF">2009-07-30T13:40:30Z</dcterms:modified>
</cp:coreProperties>
</file>